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0" r:id="rId6"/>
    <p:sldId id="271" r:id="rId7"/>
    <p:sldId id="273" r:id="rId8"/>
    <p:sldId id="272" r:id="rId9"/>
    <p:sldId id="261" r:id="rId10"/>
    <p:sldId id="269" r:id="rId11"/>
    <p:sldId id="270" r:id="rId12"/>
    <p:sldId id="262" r:id="rId13"/>
    <p:sldId id="274" r:id="rId14"/>
    <p:sldId id="275" r:id="rId15"/>
    <p:sldId id="263" r:id="rId16"/>
    <p:sldId id="264" r:id="rId17"/>
    <p:sldId id="276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3"/>
    <p:restoredTop sz="95833"/>
  </p:normalViewPr>
  <p:slideViewPr>
    <p:cSldViewPr snapToGrid="0" snapToObjects="1">
      <p:cViewPr>
        <p:scale>
          <a:sx n="106" d="100"/>
          <a:sy n="106" d="100"/>
        </p:scale>
        <p:origin x="8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AECEB-7A81-5A40-BCDB-F21D8CC8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FC48D8-5E2B-F843-B153-970A9CEC4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2D3CF7-E7C8-3C49-96F5-79B0A236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4BA5D-7F0C-D44D-A950-A6D610F7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4F188-DF9B-8042-BFB3-76943314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8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8C1BF-436E-7C45-B100-31DEB171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147A1E-B516-A043-B411-3DC6463F1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E57C6E-2B13-9F4C-9F64-405D48C0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8BD3A-9E84-1246-BB46-E1193B2D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00AD24-FEE3-CE48-94AA-4F66FA25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1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5D24C8-1487-D746-A026-F0105D939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772065-17A4-E949-B54F-924C17BAB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CE354F-C3E4-664E-8654-D96FC77D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F96AD3-61A5-524B-98A0-2D3A4B42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F59464-AE92-9441-B3B5-A3C63357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63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8ADAA-90A3-7F48-BC83-C5C82886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6BE6F0-B6FF-1C47-90DA-0244635D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9171E-51CF-7A46-B97C-A85E1C6F4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983A92-D74B-8F41-9635-80CF986A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241157-502A-5848-AE4E-E57BDFC9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80590-6501-CD45-8F8E-F4C0A685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258BC6-E697-B346-B0D1-072E22E33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0EB12A-5AD6-A444-A582-886254A1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5BD137-F2E8-8244-BCAE-3412A20E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C6D8BB-C557-DE49-BBEC-9E45E27E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1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56B0F-71C9-4142-8A47-0EAE86C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56D0D-5A01-9340-B940-BCFDB23C5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C19D9B-1F42-A140-AAE6-D9C29F086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B22BFB-615C-7D41-BF67-24B8C812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78C067-AF81-C140-A5A6-F9ECCE6C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C95D32-1647-9543-AFD2-464AF0DF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9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85A7E-44DC-B54E-912E-3AFA3C17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CC6B25-3730-A84E-9BCB-B0E98FBC2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C7E039-5BBA-C14F-9838-6AD223003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46CD8C-AB68-5F49-9AE9-B50E4532B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BD59CF-86E2-2545-BA89-4A8A806FE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44068F-AC74-3A4F-BA75-5286D3FB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EC4056-4616-604E-8F6D-AD083E845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BEE76B-2AAB-3345-B468-BDC435BD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DADB0-700B-3E4D-89FE-95070033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18C0B0-009B-434E-8147-13374EE5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7933F8-4411-E347-8252-E8755E67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E732982-B68C-704C-A9C7-8CCDEBC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0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F6D23EB-BDCA-8149-9C27-8BCC5A19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E190F0F-E60F-0548-A020-24EE3FB1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854D58-DA69-2043-8062-348DB70F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8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9B129-6278-3847-9845-146CC4AD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D2D72-298D-F14E-8588-6F23CE08B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57BC1A-408E-E441-BCC3-5F6EC817F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657A01-6B01-D44C-93E9-A2B2DCD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A77EC4-998A-A641-A453-B1E97490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4F13DF-73B8-9E4F-9697-1B1ED95F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7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7CCFB-5E6E-484B-912B-142DD81B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1CAA5A-85FB-7D4C-B875-401D29C8B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40400E-C39A-3840-A280-C2CD68CB1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F5DB38-0079-3340-9402-BFF47036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12/19/21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6F45B4-E0BE-7445-9203-7466F3B0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C0B245-46EA-FD42-8A66-4525814D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76E639-12FD-194F-8523-BBD81340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57A151-5ADB-6740-B40D-CB22FF212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3BDF5D-317D-7349-BB36-25FA6B8D0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1FACF2-13F7-D143-9DDA-003993C1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412DE1-DAEA-E747-8F92-5124E94AF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1D2C97-7E1C-B247-8750-6C0009105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122" y="1876301"/>
            <a:ext cx="3261756" cy="1968335"/>
          </a:xfrm>
        </p:spPr>
        <p:txBody>
          <a:bodyPr>
            <a:normAutofit fontScale="90000"/>
          </a:bodyPr>
          <a:lstStyle/>
          <a:p>
            <a:pPr algn="just"/>
            <a:r>
              <a:rPr lang="en-GB" sz="9100" dirty="0">
                <a:latin typeface="Baskerville" panose="02020502070401020303" pitchFamily="18" charset="0"/>
                <a:ea typeface="Baskerville" panose="02020502070401020303" pitchFamily="18" charset="0"/>
              </a:rPr>
              <a:t>Market</a:t>
            </a:r>
            <a:r>
              <a:rPr lang="en-GB" sz="89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b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GB" sz="4700" dirty="0">
                <a:latin typeface="Baskerville" panose="02020502070401020303" pitchFamily="18" charset="0"/>
                <a:ea typeface="Baskerville" panose="02020502070401020303" pitchFamily="18" charset="0"/>
              </a:rPr>
              <a:t>in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NetLogo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3CEF34-FD72-2D40-B9AF-698E6A3D2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123" y="3953495"/>
            <a:ext cx="3178628" cy="796635"/>
          </a:xfrm>
        </p:spPr>
        <p:txBody>
          <a:bodyPr>
            <a:noAutofit/>
          </a:bodyPr>
          <a:lstStyle/>
          <a:p>
            <a:pPr algn="r"/>
            <a:r>
              <a:rPr lang="es-ES" sz="2000" i="1" dirty="0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Jordi Bonet Valiente</a:t>
            </a:r>
          </a:p>
          <a:p>
            <a:pPr algn="r"/>
            <a:r>
              <a:rPr lang="es-ES" sz="2000" i="1" dirty="0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Clara </a:t>
            </a:r>
            <a:r>
              <a:rPr lang="es-ES" sz="2000" i="1" dirty="0" err="1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Rivadulla</a:t>
            </a:r>
            <a:r>
              <a:rPr lang="es-ES" sz="2000" i="1" dirty="0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 Duró</a:t>
            </a:r>
          </a:p>
        </p:txBody>
      </p:sp>
    </p:spTree>
    <p:extLst>
      <p:ext uri="{BB962C8B-B14F-4D97-AF65-F5344CB8AC3E}">
        <p14:creationId xmlns:p14="http://schemas.microsoft.com/office/powerpoint/2010/main" val="1963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0CD2F4-8943-3B46-806E-084EE47C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Interface design.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Simulating the negotiation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68F782-F468-0A40-B28D-04C63E1B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08" y="1690688"/>
            <a:ext cx="9080100" cy="43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0CD2F4-8943-3B46-806E-084EE47C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Interface design.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Galleries, paintings and collectors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24F732-A86E-3F44-9D44-49A79322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630" y="1845619"/>
            <a:ext cx="3780498" cy="3795712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B71C526-4AF1-3248-92F9-516777E01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22167" cy="397569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Each </a:t>
            </a:r>
            <a:r>
              <a:rPr lang="en-GB" sz="2000" b="1" dirty="0">
                <a:latin typeface="Avenir Next Ultra Light" panose="020B0203020202020204" pitchFamily="34" charset="77"/>
              </a:rPr>
              <a:t>gallery</a:t>
            </a:r>
            <a:r>
              <a:rPr lang="en-GB" sz="2000" dirty="0">
                <a:latin typeface="Avenir Next Ultra Light" panose="020B0203020202020204" pitchFamily="34" charset="77"/>
              </a:rPr>
              <a:t> is represented by a house icon (</a:t>
            </a:r>
            <a:r>
              <a:rPr lang="en-GB" sz="2000" i="1" dirty="0">
                <a:solidFill>
                  <a:srgbClr val="C00000"/>
                </a:solidFill>
                <a:latin typeface="Avenir Next Ultra Light" panose="020B0203020202020204" pitchFamily="34" charset="77"/>
              </a:rPr>
              <a:t>red</a:t>
            </a:r>
            <a:r>
              <a:rPr lang="en-GB" sz="2000" dirty="0">
                <a:latin typeface="Avenir Next Ultra Light" panose="020B0203020202020204" pitchFamily="34" charset="77"/>
              </a:rPr>
              <a:t> or </a:t>
            </a:r>
            <a:r>
              <a:rPr lang="en-GB" sz="2000" i="1" dirty="0">
                <a:solidFill>
                  <a:schemeClr val="accent6">
                    <a:lumMod val="75000"/>
                  </a:schemeClr>
                </a:solidFill>
                <a:latin typeface="Avenir Next Ultra Light" panose="020B0203020202020204" pitchFamily="34" charset="77"/>
              </a:rPr>
              <a:t>green</a:t>
            </a:r>
            <a:r>
              <a:rPr lang="en-GB" sz="2000" dirty="0">
                <a:latin typeface="Avenir Next Ultra Light" panose="020B0203020202020204" pitchFamily="34" charset="77"/>
              </a:rPr>
              <a:t>) on the left, and their </a:t>
            </a:r>
            <a:r>
              <a:rPr lang="en-GB" sz="2000" b="1" dirty="0">
                <a:latin typeface="Avenir Next Ultra Light" panose="020B0203020202020204" pitchFamily="34" charset="77"/>
              </a:rPr>
              <a:t>paintings</a:t>
            </a:r>
            <a:r>
              <a:rPr lang="en-GB" sz="2000" dirty="0">
                <a:latin typeface="Avenir Next Ultra Light" panose="020B0203020202020204" pitchFamily="34" charset="77"/>
              </a:rPr>
              <a:t> are represented by squares (again, </a:t>
            </a:r>
            <a:r>
              <a:rPr lang="en-GB" sz="2000" i="1" dirty="0">
                <a:solidFill>
                  <a:srgbClr val="C00000"/>
                </a:solidFill>
                <a:latin typeface="Avenir Next Ultra Light" panose="020B0203020202020204" pitchFamily="34" charset="77"/>
              </a:rPr>
              <a:t>red</a:t>
            </a:r>
            <a:r>
              <a:rPr lang="en-GB" sz="2000" dirty="0">
                <a:latin typeface="Avenir Next Ultra Light" panose="020B0203020202020204" pitchFamily="34" charset="77"/>
              </a:rPr>
              <a:t> or </a:t>
            </a:r>
            <a:r>
              <a:rPr lang="en-GB" sz="2000" i="1" dirty="0">
                <a:solidFill>
                  <a:schemeClr val="accent6">
                    <a:lumMod val="75000"/>
                  </a:schemeClr>
                </a:solidFill>
                <a:latin typeface="Avenir Next Ultra Light" panose="020B0203020202020204" pitchFamily="34" charset="77"/>
              </a:rPr>
              <a:t>green</a:t>
            </a:r>
            <a:r>
              <a:rPr lang="en-GB" sz="2000" dirty="0">
                <a:latin typeface="Avenir Next Ultra Light" panose="020B0203020202020204" pitchFamily="34" charset="77"/>
              </a:rPr>
              <a:t>).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Each </a:t>
            </a:r>
            <a:r>
              <a:rPr lang="en-GB" sz="2000" b="1" dirty="0">
                <a:latin typeface="Avenir Next Ultra Light" panose="020B0203020202020204" pitchFamily="34" charset="77"/>
              </a:rPr>
              <a:t>collector</a:t>
            </a:r>
            <a:r>
              <a:rPr lang="en-GB" sz="2000" dirty="0">
                <a:latin typeface="Avenir Next Ultra Light" panose="020B0203020202020204" pitchFamily="34" charset="77"/>
              </a:rPr>
              <a:t>, which are represented by the smiling faces on the right, moves to the gallery where the painting they’re interested in is. 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Once they’re there, the collector and the gallery start dialoguing in order to make a fair deal. If the result is a </a:t>
            </a:r>
            <a:r>
              <a:rPr lang="en-GB" sz="2000" b="1" dirty="0">
                <a:latin typeface="Avenir Next Ultra Light" panose="020B0203020202020204" pitchFamily="34" charset="77"/>
              </a:rPr>
              <a:t>sold</a:t>
            </a:r>
            <a:r>
              <a:rPr lang="en-GB" sz="2000" dirty="0">
                <a:latin typeface="Avenir Next Ultra Light" panose="020B0203020202020204" pitchFamily="34" charset="77"/>
              </a:rPr>
              <a:t>, the costumer gets the painting (and its corresponding square is turned </a:t>
            </a:r>
            <a:r>
              <a:rPr lang="en-GB" sz="2000" b="1" i="1" dirty="0">
                <a:solidFill>
                  <a:schemeClr val="bg2">
                    <a:lumMod val="75000"/>
                  </a:schemeClr>
                </a:solidFill>
                <a:latin typeface="Avenir Next Ultra Light" panose="020B0203020202020204" pitchFamily="34" charset="77"/>
              </a:rPr>
              <a:t>grey</a:t>
            </a:r>
            <a:r>
              <a:rPr lang="en-GB" sz="2000" dirty="0">
                <a:latin typeface="Avenir Next Ultra Light" panose="020B0203020202020204" pitchFamily="34" charset="77"/>
              </a:rPr>
              <a:t>).  </a:t>
            </a:r>
          </a:p>
        </p:txBody>
      </p:sp>
    </p:spTree>
    <p:extLst>
      <p:ext uri="{BB962C8B-B14F-4D97-AF65-F5344CB8AC3E}">
        <p14:creationId xmlns:p14="http://schemas.microsoft.com/office/powerpoint/2010/main" val="410552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47160-8B27-A24C-940B-AC5A3299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Experiments and results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DEA29C2-B4A9-8645-839A-49586A82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648560" cy="56537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We have based the tests on the variation in the </a:t>
            </a:r>
            <a:r>
              <a:rPr lang="en-GB" sz="2000" b="1" dirty="0">
                <a:latin typeface="Avenir Next Ultra Light" panose="020B0203020202020204" pitchFamily="34" charset="77"/>
              </a:rPr>
              <a:t>number of collectors</a:t>
            </a:r>
            <a:r>
              <a:rPr lang="en-GB" sz="2000" dirty="0">
                <a:latin typeface="Avenir Next Ultra Light" panose="020B0203020202020204" pitchFamily="34" charset="77"/>
              </a:rPr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GB" sz="2000" dirty="0">
              <a:latin typeface="Avenir Next Ultra Light" panose="020B0203020202020204" pitchFamily="34" charset="77"/>
            </a:endParaRPr>
          </a:p>
        </p:txBody>
      </p:sp>
      <p:pic>
        <p:nvPicPr>
          <p:cNvPr id="1026" name="Picture 2" descr="7 claves para empezar a coleccionar arte - Artelista Magazine">
            <a:extLst>
              <a:ext uri="{FF2B5EF4-FFF2-40B4-BE49-F238E27FC236}">
                <a16:creationId xmlns:a16="http://schemas.microsoft.com/office/drawing/2014/main" id="{B25ECED6-6928-B344-B14C-60769417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967" y="2859419"/>
            <a:ext cx="4338066" cy="28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2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47160-8B27-A24C-940B-AC5A3299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Experiment with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one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collector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C2FB625-C453-0148-8D67-B6874EA6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93112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Each collector can get a </a:t>
            </a:r>
            <a:r>
              <a:rPr lang="en-GB" sz="2000" b="1" dirty="0">
                <a:latin typeface="Avenir Next Ultra Light" panose="020B0203020202020204" pitchFamily="34" charset="77"/>
              </a:rPr>
              <a:t>maximum of two paintings</a:t>
            </a:r>
            <a:r>
              <a:rPr lang="en-GB" sz="2000" dirty="0">
                <a:latin typeface="Avenir Next Ultra Light" panose="020B0203020202020204" pitchFamily="34" charset="77"/>
              </a:rPr>
              <a:t>, because there are only two art galleries that contact them.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30643C-8829-AD41-9B96-E327BBFA3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3016251"/>
            <a:ext cx="6400797" cy="30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3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47160-8B27-A24C-940B-AC5A3299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Experiment with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six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collectors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368E2D-6B04-AE48-8261-039460067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102661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More collectors means </a:t>
            </a:r>
            <a:r>
              <a:rPr lang="en-GB" sz="2000" b="1" dirty="0">
                <a:latin typeface="Avenir Next Ultra Light" panose="020B0203020202020204" pitchFamily="34" charset="77"/>
              </a:rPr>
              <a:t>more probability to sell paintings</a:t>
            </a:r>
            <a:r>
              <a:rPr lang="en-GB" sz="2000" dirty="0">
                <a:latin typeface="Avenir Next Ultra Light" panose="020B0203020202020204" pitchFamily="34" charset="77"/>
              </a:rPr>
              <a:t>, which means </a:t>
            </a:r>
            <a:r>
              <a:rPr lang="en-GB" sz="2000" b="1" dirty="0">
                <a:latin typeface="Avenir Next Ultra Light" panose="020B0203020202020204" pitchFamily="34" charset="77"/>
              </a:rPr>
              <a:t>better performance </a:t>
            </a:r>
            <a:r>
              <a:rPr lang="en-GB" sz="2000" dirty="0">
                <a:latin typeface="Avenir Next Ultra Light" panose="020B0203020202020204" pitchFamily="34" charset="77"/>
              </a:rPr>
              <a:t>of the market.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F0C25C-28CF-B54E-B1AF-F80FFB32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8" y="3016251"/>
            <a:ext cx="6557303" cy="3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1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55E36-778C-EE47-B690-8ED29FC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Analysis and conclusions</a:t>
            </a:r>
          </a:p>
        </p:txBody>
      </p:sp>
      <p:pic>
        <p:nvPicPr>
          <p:cNvPr id="2050" name="Picture 2" descr="5 formas de escribir una buena conclusión de laboratorio en ciencias">
            <a:extLst>
              <a:ext uri="{FF2B5EF4-FFF2-40B4-BE49-F238E27FC236}">
                <a16:creationId xmlns:a16="http://schemas.microsoft.com/office/drawing/2014/main" id="{76696925-4010-4F41-9234-4AB31696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98" y="4065267"/>
            <a:ext cx="2698203" cy="20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423EEA9-23E9-FE4C-A970-4FE1F3059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2197355"/>
          </a:xfrm>
        </p:spPr>
        <p:txBody>
          <a:bodyPr>
            <a:normAutofit fontScale="92500"/>
          </a:bodyPr>
          <a:lstStyle/>
          <a:p>
            <a:pPr marL="360363" indent="-349250" algn="just">
              <a:lnSpc>
                <a:spcPct val="150000"/>
              </a:lnSpc>
              <a:spcBef>
                <a:spcPts val="800"/>
              </a:spcBef>
              <a:buFont typeface="Wingdings" pitchFamily="2" charset="2"/>
              <a:buChar char="ü"/>
            </a:pPr>
            <a:r>
              <a:rPr lang="en-GB" sz="2000" dirty="0">
                <a:latin typeface="Avenir Next Ultra Light" panose="020B0203020202020204" pitchFamily="34" charset="77"/>
              </a:rPr>
              <a:t>The global behaviour matches with our expectations.</a:t>
            </a:r>
          </a:p>
          <a:p>
            <a:pPr marL="360363" indent="-360363" algn="just">
              <a:lnSpc>
                <a:spcPct val="150000"/>
              </a:lnSpc>
              <a:spcBef>
                <a:spcPts val="800"/>
              </a:spcBef>
              <a:buFont typeface="Wingdings" pitchFamily="2" charset="2"/>
              <a:buChar char="ü"/>
            </a:pPr>
            <a:r>
              <a:rPr lang="en-GB" sz="2000" dirty="0">
                <a:latin typeface="Avenir Next Ultra Light" panose="020B0203020202020204" pitchFamily="34" charset="77"/>
              </a:rPr>
              <a:t>With these simulations, we have learned the importance of reaching the </a:t>
            </a:r>
            <a:r>
              <a:rPr lang="en-GB" sz="2000" b="1" dirty="0">
                <a:latin typeface="Avenir Next Ultra Light" panose="020B0203020202020204" pitchFamily="34" charset="77"/>
              </a:rPr>
              <a:t>maximum number of clients</a:t>
            </a:r>
            <a:r>
              <a:rPr lang="en-GB" sz="2000" dirty="0">
                <a:latin typeface="Avenir Next Ultra Light" panose="020B0203020202020204" pitchFamily="34" charset="77"/>
              </a:rPr>
              <a:t> in a market and matching their </a:t>
            </a:r>
            <a:r>
              <a:rPr lang="en-GB" sz="2000" b="1" dirty="0">
                <a:latin typeface="Avenir Next Ultra Light" panose="020B0203020202020204" pitchFamily="34" charset="77"/>
              </a:rPr>
              <a:t>preferences</a:t>
            </a:r>
            <a:r>
              <a:rPr lang="en-GB" sz="2000" dirty="0">
                <a:latin typeface="Avenir Next Ultra Light" panose="020B0203020202020204" pitchFamily="34" charset="77"/>
              </a:rPr>
              <a:t> with the products a seller has.</a:t>
            </a:r>
          </a:p>
          <a:p>
            <a:pPr marL="360363" indent="-349250" algn="just">
              <a:lnSpc>
                <a:spcPct val="150000"/>
              </a:lnSpc>
              <a:spcBef>
                <a:spcPts val="800"/>
              </a:spcBef>
              <a:buFont typeface="Wingdings" pitchFamily="2" charset="2"/>
              <a:buChar char="ü"/>
            </a:pPr>
            <a:r>
              <a:rPr lang="en-GB" sz="2000" dirty="0">
                <a:latin typeface="Avenir Next Ultra Light" panose="020B0203020202020204" pitchFamily="34" charset="77"/>
              </a:rPr>
              <a:t>In conclusion, the </a:t>
            </a:r>
            <a:r>
              <a:rPr lang="en-GB" sz="2000" b="1" dirty="0">
                <a:latin typeface="Avenir Next Ultra Light" panose="020B0203020202020204" pitchFamily="34" charset="77"/>
              </a:rPr>
              <a:t>performance</a:t>
            </a:r>
            <a:r>
              <a:rPr lang="en-GB" sz="2000" dirty="0">
                <a:latin typeface="Avenir Next Ultra Light" panose="020B0203020202020204" pitchFamily="34" charset="77"/>
              </a:rPr>
              <a:t> of our market is </a:t>
            </a:r>
            <a:r>
              <a:rPr lang="en-GB" sz="2000" b="1" dirty="0">
                <a:latin typeface="Avenir Next Ultra Light" panose="020B0203020202020204" pitchFamily="34" charset="77"/>
              </a:rPr>
              <a:t>higher</a:t>
            </a:r>
            <a:r>
              <a:rPr lang="en-GB" sz="2000" dirty="0">
                <a:latin typeface="Avenir Next Ultra Light" panose="020B0203020202020204" pitchFamily="34" charset="77"/>
              </a:rPr>
              <a:t> when there are </a:t>
            </a:r>
            <a:r>
              <a:rPr lang="en-GB" sz="2000" b="1" dirty="0">
                <a:latin typeface="Avenir Next Ultra Light" panose="020B0203020202020204" pitchFamily="34" charset="77"/>
              </a:rPr>
              <a:t>more collectors</a:t>
            </a:r>
            <a:r>
              <a:rPr lang="en-GB" sz="2000" dirty="0">
                <a:latin typeface="Avenir Next Ultra Light" panose="020B0203020202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14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134CF-547A-444B-91BA-D43D6C65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Future work</a:t>
            </a:r>
          </a:p>
        </p:txBody>
      </p:sp>
      <p:pic>
        <p:nvPicPr>
          <p:cNvPr id="1026" name="Picture 2" descr="The Persistence of Memory - Wikipedia">
            <a:extLst>
              <a:ext uri="{FF2B5EF4-FFF2-40B4-BE49-F238E27FC236}">
                <a16:creationId xmlns:a16="http://schemas.microsoft.com/office/drawing/2014/main" id="{76911BF8-7495-074F-8DF7-4816732D2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366456" y="1690688"/>
            <a:ext cx="2987344" cy="44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69ABE01-207D-0D46-8EF1-5198DB52952C}"/>
              </a:ext>
            </a:extLst>
          </p:cNvPr>
          <p:cNvSpPr txBox="1"/>
          <p:nvPr/>
        </p:nvSpPr>
        <p:spPr>
          <a:xfrm>
            <a:off x="838199" y="1690688"/>
            <a:ext cx="7391401" cy="425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1800" dirty="0">
                <a:latin typeface="Avenir Next Ultra Light" panose="020B0203020202020204" pitchFamily="34" charset="77"/>
              </a:rPr>
              <a:t>The model could be improved </a:t>
            </a:r>
            <a:r>
              <a:rPr lang="en-GB" dirty="0">
                <a:latin typeface="Avenir Next Ultra Light" panose="020B0203020202020204" pitchFamily="34" charset="77"/>
              </a:rPr>
              <a:t>by adding the following features: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latin typeface="Avenir Next Ultra Light" panose="020B0203020202020204" pitchFamily="34" charset="77"/>
              </a:rPr>
              <a:t>Possibility to </a:t>
            </a:r>
            <a:r>
              <a:rPr lang="en-GB" sz="1800" b="1" dirty="0">
                <a:latin typeface="Avenir Next Ultra Light" panose="020B0203020202020204" pitchFamily="34" charset="77"/>
              </a:rPr>
              <a:t>increase the number of collectors</a:t>
            </a:r>
            <a:r>
              <a:rPr lang="en-GB" sz="1800" dirty="0">
                <a:latin typeface="Avenir Next Ultra Light" panose="020B0203020202020204" pitchFamily="34" charset="77"/>
              </a:rPr>
              <a:t> to a much higher value (thousand</a:t>
            </a:r>
            <a:r>
              <a:rPr lang="en-GB" dirty="0">
                <a:latin typeface="Avenir Next Ultra Light" panose="020B0203020202020204" pitchFamily="34" charset="77"/>
              </a:rPr>
              <a:t>s and thousands), as well as </a:t>
            </a:r>
            <a:r>
              <a:rPr lang="en-GB" b="1" dirty="0">
                <a:latin typeface="Avenir Next Ultra Light" panose="020B0203020202020204" pitchFamily="34" charset="77"/>
              </a:rPr>
              <a:t>the number of galleries</a:t>
            </a:r>
            <a:r>
              <a:rPr lang="en-GB" dirty="0">
                <a:latin typeface="Avenir Next Ultra Light" panose="020B0203020202020204" pitchFamily="34" charset="77"/>
              </a:rPr>
              <a:t>, so the art market would be a bit more realistically represented.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800" b="1" dirty="0">
                <a:latin typeface="Avenir Next Ultra Light" panose="020B0203020202020204" pitchFamily="34" charset="77"/>
              </a:rPr>
              <a:t>Add</a:t>
            </a:r>
            <a:r>
              <a:rPr lang="en-GB" sz="1800" dirty="0">
                <a:latin typeface="Avenir Next Ultra Light" panose="020B0203020202020204" pitchFamily="34" charset="77"/>
              </a:rPr>
              <a:t>, in some way, </a:t>
            </a:r>
            <a:r>
              <a:rPr lang="en-GB" sz="1800" b="1" dirty="0">
                <a:latin typeface="Avenir Next Ultra Light" panose="020B0203020202020204" pitchFamily="34" charset="77"/>
              </a:rPr>
              <a:t>an additional value</a:t>
            </a:r>
            <a:r>
              <a:rPr lang="en-GB" sz="1800" dirty="0">
                <a:latin typeface="Avenir Next Ultra Light" panose="020B0203020202020204" pitchFamily="34" charset="77"/>
              </a:rPr>
              <a:t> to the paintings, because its value it’s not onl</a:t>
            </a:r>
            <a:r>
              <a:rPr lang="en-GB" dirty="0">
                <a:latin typeface="Avenir Next Ultra Light" panose="020B0203020202020204" pitchFamily="34" charset="77"/>
              </a:rPr>
              <a:t>y monetary, but also </a:t>
            </a:r>
            <a:r>
              <a:rPr lang="en-GB" b="1" dirty="0">
                <a:latin typeface="Avenir Next Ultra Light" panose="020B0203020202020204" pitchFamily="34" charset="77"/>
              </a:rPr>
              <a:t>subjective</a:t>
            </a:r>
            <a:r>
              <a:rPr lang="en-GB" dirty="0">
                <a:latin typeface="Avenir Next Ultra Light" panose="020B0203020202020204" pitchFamily="34" charset="77"/>
              </a:rPr>
              <a:t> to the collector or the art gallery. 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latin typeface="Avenir Next Ultra Light" panose="020B0203020202020204" pitchFamily="34" charset="77"/>
              </a:rPr>
              <a:t>Take galleries, collectors and paintings </a:t>
            </a:r>
            <a:r>
              <a:rPr lang="en-GB" dirty="0">
                <a:latin typeface="Avenir Next Ultra Light" panose="020B0203020202020204" pitchFamily="34" charset="77"/>
              </a:rPr>
              <a:t>features from a</a:t>
            </a:r>
            <a:r>
              <a:rPr lang="en-GB" b="1" dirty="0">
                <a:latin typeface="Avenir Next Ultra Light" panose="020B0203020202020204" pitchFamily="34" charset="77"/>
              </a:rPr>
              <a:t> real database</a:t>
            </a:r>
            <a:r>
              <a:rPr lang="en-GB" dirty="0">
                <a:latin typeface="Avenir Next Ultra Light" panose="020B0203020202020204" pitchFamily="34" charset="77"/>
              </a:rPr>
              <a:t>, again to represent the market in a fairer way. </a:t>
            </a:r>
            <a:endParaRPr lang="en-GB" sz="1800" dirty="0">
              <a:latin typeface="Avenir Next Ultra Light" panose="020B02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2119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6BC7E36-05CC-A445-8208-C07698939BF3}"/>
              </a:ext>
            </a:extLst>
          </p:cNvPr>
          <p:cNvSpPr txBox="1">
            <a:spLocks/>
          </p:cNvSpPr>
          <p:nvPr/>
        </p:nvSpPr>
        <p:spPr>
          <a:xfrm>
            <a:off x="4589542" y="2256515"/>
            <a:ext cx="3012916" cy="2344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9100" dirty="0">
                <a:latin typeface="Baskerville" panose="02020502070401020303" pitchFamily="18" charset="0"/>
                <a:ea typeface="Baskerville" panose="02020502070401020303" pitchFamily="18" charset="0"/>
              </a:rPr>
              <a:t>The   </a:t>
            </a:r>
          </a:p>
          <a:p>
            <a:pPr algn="just"/>
            <a:r>
              <a:rPr lang="en-GB" sz="9100" dirty="0">
                <a:latin typeface="Baskerville" panose="02020502070401020303" pitchFamily="18" charset="0"/>
                <a:ea typeface="Baskerville" panose="02020502070401020303" pitchFamily="18" charset="0"/>
              </a:rPr>
              <a:t>   End</a:t>
            </a:r>
            <a:r>
              <a:rPr lang="en-GB" sz="89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4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6BC73-E028-FF48-B3A2-D3F678E1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DD38E2-39CD-8048-9E65-486FE98E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455"/>
            <a:ext cx="10515600" cy="3181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Introduction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Motivation and description of the simulated system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The interaction protocols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The interface's design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Experiments and results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Analysis and conclusions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6402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0244AB-C3E5-4E41-AFAF-935DFA4CE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114876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400" dirty="0">
                <a:latin typeface="Avenir Next Ultra Light" panose="020B0203020202020204" pitchFamily="34" charset="77"/>
              </a:rPr>
              <a:t>We have decided to model our market as a commerce transaction between </a:t>
            </a:r>
            <a:r>
              <a:rPr lang="en-GB" sz="2400" b="1" dirty="0">
                <a:latin typeface="Avenir Next Ultra Light" panose="020B0203020202020204" pitchFamily="34" charset="77"/>
              </a:rPr>
              <a:t>art galleries</a:t>
            </a:r>
            <a:r>
              <a:rPr lang="en-GB" sz="2400" dirty="0">
                <a:latin typeface="Avenir Next Ultra Light" panose="020B0203020202020204" pitchFamily="34" charset="77"/>
              </a:rPr>
              <a:t> and </a:t>
            </a:r>
            <a:r>
              <a:rPr lang="en-GB" sz="2400" b="1" dirty="0">
                <a:latin typeface="Avenir Next Ultra Light" panose="020B0203020202020204" pitchFamily="34" charset="77"/>
              </a:rPr>
              <a:t>collectors</a:t>
            </a:r>
            <a:r>
              <a:rPr lang="en-GB" sz="2400" dirty="0">
                <a:latin typeface="Avenir Next Ultra Light" panose="020B0203020202020204" pitchFamily="34" charset="77"/>
              </a:rPr>
              <a:t>,</a:t>
            </a:r>
            <a:r>
              <a:rPr lang="en-GB" sz="2400" b="1" dirty="0">
                <a:latin typeface="Avenir Next Ultra Light" panose="020B0203020202020204" pitchFamily="34" charset="77"/>
              </a:rPr>
              <a:t> </a:t>
            </a:r>
            <a:r>
              <a:rPr lang="en-GB" sz="2400" dirty="0">
                <a:latin typeface="Avenir Next Ultra Light" panose="020B0203020202020204" pitchFamily="34" charset="77"/>
              </a:rPr>
              <a:t>where the sold / bought products are </a:t>
            </a:r>
            <a:r>
              <a:rPr lang="en-GB" sz="2400" b="1" dirty="0">
                <a:latin typeface="Avenir Next Ultra Light" panose="020B0203020202020204" pitchFamily="34" charset="77"/>
              </a:rPr>
              <a:t>paintings</a:t>
            </a:r>
            <a:r>
              <a:rPr lang="en-GB" sz="2400" dirty="0">
                <a:latin typeface="Avenir Next Ultra Light" panose="020B0203020202020204" pitchFamily="34" charset="77"/>
              </a:rPr>
              <a:t>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60B95F-5B55-BE4D-A4C1-B47E3857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Introduction</a:t>
            </a:r>
          </a:p>
        </p:txBody>
      </p:sp>
      <p:pic>
        <p:nvPicPr>
          <p:cNvPr id="2052" name="Picture 4" descr="What&amp;#39;s On at The Guildhall Art Gallery: Seen and Heard - One City London">
            <a:extLst>
              <a:ext uri="{FF2B5EF4-FFF2-40B4-BE49-F238E27FC236}">
                <a16:creationId xmlns:a16="http://schemas.microsoft.com/office/drawing/2014/main" id="{692A8170-CB92-8940-8517-2D58FE20E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" r="2211"/>
          <a:stretch/>
        </p:blipFill>
        <p:spPr bwMode="auto">
          <a:xfrm>
            <a:off x="948817" y="3404049"/>
            <a:ext cx="3566160" cy="25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Become An Art Collector | British Vogue | British Vogue">
            <a:extLst>
              <a:ext uri="{FF2B5EF4-FFF2-40B4-BE49-F238E27FC236}">
                <a16:creationId xmlns:a16="http://schemas.microsoft.com/office/drawing/2014/main" id="{4147EC96-750B-D24E-8565-595165355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r="3566"/>
          <a:stretch/>
        </p:blipFill>
        <p:spPr bwMode="auto">
          <a:xfrm>
            <a:off x="4595887" y="3404048"/>
            <a:ext cx="1527574" cy="25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assily Kandinsky, nuevo &amp;#39;doodle&amp;#39; de Google">
            <a:extLst>
              <a:ext uri="{FF2B5EF4-FFF2-40B4-BE49-F238E27FC236}">
                <a16:creationId xmlns:a16="http://schemas.microsoft.com/office/drawing/2014/main" id="{D77BB3F2-23C5-9740-931A-3B80407B2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 r="-1"/>
          <a:stretch/>
        </p:blipFill>
        <p:spPr bwMode="auto">
          <a:xfrm>
            <a:off x="6218997" y="3404048"/>
            <a:ext cx="5033188" cy="25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81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0B95F-5B55-BE4D-A4C1-B47E3857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Motivation and description of the system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8AA7737-4746-614F-BD77-DF54C67EF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01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Which market?</a:t>
            </a:r>
          </a:p>
          <a:p>
            <a:pPr marL="0" indent="0">
              <a:buNone/>
            </a:pP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Art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(paintings).</a:t>
            </a:r>
          </a:p>
          <a:p>
            <a:pPr marL="0" indent="0">
              <a:buNone/>
            </a:pPr>
            <a:endParaRPr lang="en-GB" sz="23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Which agents?</a:t>
            </a:r>
          </a:p>
          <a:p>
            <a:pPr marL="0" indent="0">
              <a:buNone/>
            </a:pP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Art galleries 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(of 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Madrid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and 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Albacete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) and </a:t>
            </a: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collectors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(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1, 2, 3, 4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).</a:t>
            </a:r>
          </a:p>
          <a:p>
            <a:pPr marL="0" indent="0">
              <a:buNone/>
            </a:pPr>
            <a:endParaRPr lang="en-GB" sz="23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How should agents interact with each other?</a:t>
            </a:r>
          </a:p>
          <a:p>
            <a:pPr marL="0" indent="0">
              <a:buNone/>
            </a:pP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Talking and </a:t>
            </a: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negotiating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in a </a:t>
            </a: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bilateral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way (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peer to peer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7749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68EA3-8DD1-0D44-941F-A661510C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4661F60-01B5-C84F-B567-6316CBDF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435365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400" dirty="0">
                <a:latin typeface="Avenir Next Ultra Light" panose="020B0203020202020204" pitchFamily="34" charset="77"/>
              </a:rPr>
              <a:t>We have designed our </a:t>
            </a:r>
            <a:r>
              <a:rPr lang="en-GB" sz="2400" b="1" dirty="0">
                <a:latin typeface="Avenir Next Ultra Light" panose="020B0203020202020204" pitchFamily="34" charset="77"/>
              </a:rPr>
              <a:t>communication protocol </a:t>
            </a:r>
            <a:r>
              <a:rPr lang="en-GB" sz="2400" dirty="0">
                <a:latin typeface="Avenir Next Ultra Light" panose="020B0203020202020204" pitchFamily="34" charset="77"/>
              </a:rPr>
              <a:t>depending on the success or the failure of the advertisement presented by the art gallery.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400" b="1" dirty="0">
                <a:latin typeface="Avenir Next Ultra Light" panose="020B0203020202020204" pitchFamily="34" charset="77"/>
              </a:rPr>
              <a:t>Advertisement attributes </a:t>
            </a:r>
            <a:r>
              <a:rPr lang="en-GB" sz="2400" dirty="0">
                <a:latin typeface="Avenir Next Ultra Light" panose="020B0203020202020204" pitchFamily="34" charset="77"/>
              </a:rPr>
              <a:t>in order to compare them with customer’s preferences: </a:t>
            </a:r>
            <a:r>
              <a:rPr lang="en-GB" sz="2400" b="1" i="1" dirty="0">
                <a:latin typeface="Avenir Next Ultra Light" panose="020B0203020202020204" pitchFamily="34" charset="77"/>
              </a:rPr>
              <a:t>author</a:t>
            </a:r>
            <a:r>
              <a:rPr lang="en-GB" sz="2400" dirty="0">
                <a:latin typeface="Avenir Next Ultra Light" panose="020B0203020202020204" pitchFamily="34" charset="77"/>
              </a:rPr>
              <a:t> and </a:t>
            </a:r>
            <a:r>
              <a:rPr lang="en-GB" sz="2400" b="1" i="1" dirty="0">
                <a:latin typeface="Avenir Next Ultra Light" panose="020B0203020202020204" pitchFamily="34" charset="77"/>
              </a:rPr>
              <a:t>price</a:t>
            </a:r>
            <a:r>
              <a:rPr lang="en-GB" sz="2400" dirty="0">
                <a:latin typeface="Avenir Next Ultra Light" panose="020B0203020202020204" pitchFamily="34" charset="77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400" i="1" dirty="0">
                <a:latin typeface="Avenir Next Ultra Light" panose="020B0203020202020204" pitchFamily="34" charset="77"/>
              </a:rPr>
              <a:t>	Example: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A06CB3-07C6-D14A-9ACA-76AEC6189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r="1" b="80"/>
          <a:stretch/>
        </p:blipFill>
        <p:spPr>
          <a:xfrm>
            <a:off x="2706088" y="4930197"/>
            <a:ext cx="6779819" cy="2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6FE4D22-1CE2-AD43-80D2-6D5837C9C270}"/>
              </a:ext>
            </a:extLst>
          </p:cNvPr>
          <p:cNvSpPr txBox="1"/>
          <p:nvPr/>
        </p:nvSpPr>
        <p:spPr>
          <a:xfrm>
            <a:off x="838200" y="1688561"/>
            <a:ext cx="5095094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This diagram represents the </a:t>
            </a:r>
            <a:r>
              <a:rPr lang="en-GB" sz="2000" b="1" dirty="0">
                <a:latin typeface="Avenir Next Ultra Light" panose="020B0203020202020204" pitchFamily="34" charset="77"/>
              </a:rPr>
              <a:t>optimal cases </a:t>
            </a:r>
            <a:r>
              <a:rPr lang="en-GB" sz="2000" dirty="0">
                <a:latin typeface="Avenir Next Ultra Light" panose="020B0203020202020204" pitchFamily="34" charset="77"/>
              </a:rPr>
              <a:t>of our communication protocol, where the collector ends up buying a painting from both galleries.</a:t>
            </a:r>
          </a:p>
          <a:p>
            <a:pPr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These ways, every agent </a:t>
            </a:r>
            <a:r>
              <a:rPr lang="en-GB" sz="2000" b="1" dirty="0">
                <a:latin typeface="Avenir Next Ultra Light" panose="020B0203020202020204" pitchFamily="34" charset="77"/>
              </a:rPr>
              <a:t>is satisfied</a:t>
            </a:r>
            <a:r>
              <a:rPr lang="en-GB" sz="2000" dirty="0">
                <a:latin typeface="Avenir Next Ultra Light" panose="020B0203020202020204" pitchFamily="34" charset="77"/>
              </a:rPr>
              <a:t>.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BDAC1A-3F13-AB4A-9FB1-7C94617E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5" y="1688561"/>
            <a:ext cx="5095094" cy="456435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005C07-22A8-D344-B10D-C1BCD5F5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Optimal cases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6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6FE4D22-1CE2-AD43-80D2-6D5837C9C270}"/>
              </a:ext>
            </a:extLst>
          </p:cNvPr>
          <p:cNvSpPr txBox="1"/>
          <p:nvPr/>
        </p:nvSpPr>
        <p:spPr>
          <a:xfrm>
            <a:off x="838200" y="1690688"/>
            <a:ext cx="5376856" cy="343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This diagram represents the </a:t>
            </a:r>
            <a:r>
              <a:rPr lang="en-GB" sz="2000" b="1" dirty="0">
                <a:latin typeface="Avenir Next Ultra Light" panose="020B0203020202020204" pitchFamily="34" charset="77"/>
              </a:rPr>
              <a:t>worst cases </a:t>
            </a:r>
            <a:r>
              <a:rPr lang="en-GB" sz="2000" dirty="0">
                <a:latin typeface="Avenir Next Ultra Light" panose="020B0203020202020204" pitchFamily="34" charset="77"/>
              </a:rPr>
              <a:t>of our communication protocol, where the collector N is interested in a painting from one of the galleries and not interested in the other’s. However, the painting they’re interested in is already sold. 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In these cases, each agent is </a:t>
            </a:r>
            <a:r>
              <a:rPr lang="en-GB" sz="2000" b="1" dirty="0">
                <a:latin typeface="Avenir Next Ultra Light" panose="020B0203020202020204" pitchFamily="34" charset="77"/>
              </a:rPr>
              <a:t>unsatisfied</a:t>
            </a:r>
            <a:r>
              <a:rPr lang="en-GB" sz="2000" dirty="0">
                <a:latin typeface="Avenir Next Ultra Light" panose="020B0203020202020204" pitchFamily="34" charset="77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9DAA05-2FD0-CF4B-A0D1-71CCE14E0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44"/>
          <a:stretch/>
        </p:blipFill>
        <p:spPr>
          <a:xfrm>
            <a:off x="6317673" y="1726625"/>
            <a:ext cx="5036127" cy="401452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0B54322-CCDA-604D-990E-D4A3ED1A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Worst cases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0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6FE4D22-1CE2-AD43-80D2-6D5837C9C270}"/>
              </a:ext>
            </a:extLst>
          </p:cNvPr>
          <p:cNvSpPr txBox="1"/>
          <p:nvPr/>
        </p:nvSpPr>
        <p:spPr>
          <a:xfrm>
            <a:off x="838199" y="1690688"/>
            <a:ext cx="6168243" cy="384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1800" dirty="0">
                <a:latin typeface="Avenir Next Ultra Light" panose="020B0203020202020204" pitchFamily="34" charset="77"/>
              </a:rPr>
              <a:t>This diagram represents the </a:t>
            </a:r>
            <a:r>
              <a:rPr lang="en-GB" sz="1800" b="1" dirty="0">
                <a:latin typeface="Avenir Next Ultra Light" panose="020B0203020202020204" pitchFamily="34" charset="77"/>
              </a:rPr>
              <a:t>negotiation </a:t>
            </a:r>
            <a:r>
              <a:rPr lang="en-GB" sz="1800" dirty="0">
                <a:latin typeface="Avenir Next Ultra Light" panose="020B0203020202020204" pitchFamily="34" charset="77"/>
              </a:rPr>
              <a:t>between the art gallery and the collector: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dirty="0">
                <a:latin typeface="Avenir Next Ultra Light" panose="020B0203020202020204" pitchFamily="34" charset="77"/>
              </a:rPr>
              <a:t>The art gallery sends an advertisement to the collector. Then, the collector sends a response informing that they’re interested in the painting. 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dirty="0">
                <a:latin typeface="Avenir Next Ultra Light" panose="020B0203020202020204" pitchFamily="34" charset="77"/>
              </a:rPr>
              <a:t>Once they’ve negotiated, the art gallery sells the painting to the collector, who buys it at the accorded price. 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1800" dirty="0">
                <a:latin typeface="Avenir Next Ultra Light" panose="020B0203020202020204" pitchFamily="34" charset="77"/>
              </a:rPr>
              <a:t>Finally, the painting is </a:t>
            </a:r>
            <a:r>
              <a:rPr lang="en-GB" sz="1800" b="1" dirty="0">
                <a:latin typeface="Avenir Next Ultra Light" panose="020B0203020202020204" pitchFamily="34" charset="77"/>
              </a:rPr>
              <a:t>sold</a:t>
            </a:r>
            <a:r>
              <a:rPr lang="en-GB" sz="1800" dirty="0">
                <a:latin typeface="Avenir Next Ultra Light" panose="020B0203020202020204" pitchFamily="34" charset="77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C31708B-8168-8144-8A68-2D8EDFEE6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3" r="6766"/>
          <a:stretch/>
        </p:blipFill>
        <p:spPr>
          <a:xfrm>
            <a:off x="7148945" y="1690688"/>
            <a:ext cx="4204855" cy="418830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CAB88C0-322E-A647-A68C-2CF95CF3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Negotiation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DD018-EC5E-D942-A272-C98889D3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Interface design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4BC3FDD-3BB3-BC4B-9F68-6D4928BF3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8781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We based our interface design on the theory slides of the subject.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5DA3A3-2E64-4D4D-A65F-145755D6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551" y="3016251"/>
            <a:ext cx="5754897" cy="233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53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</TotalTime>
  <Words>674</Words>
  <Application>Microsoft Macintosh PowerPoint</Application>
  <PresentationFormat>Panorámica</PresentationFormat>
  <Paragraphs>61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Avenir Next Ultra Light</vt:lpstr>
      <vt:lpstr>Baskerville</vt:lpstr>
      <vt:lpstr>Calibri</vt:lpstr>
      <vt:lpstr>Calibri Light</vt:lpstr>
      <vt:lpstr>Wingdings</vt:lpstr>
      <vt:lpstr>Tema de Office</vt:lpstr>
      <vt:lpstr>Market  in NetLogo</vt:lpstr>
      <vt:lpstr>Index</vt:lpstr>
      <vt:lpstr>Introduction</vt:lpstr>
      <vt:lpstr>Motivation and description of the system</vt:lpstr>
      <vt:lpstr>Interaction protocols</vt:lpstr>
      <vt:lpstr>Interaction protocols. Optimal cases</vt:lpstr>
      <vt:lpstr>Interaction protocols. Worst cases</vt:lpstr>
      <vt:lpstr>Interaction protocols. Negotiation</vt:lpstr>
      <vt:lpstr>Interface design</vt:lpstr>
      <vt:lpstr>Interface design. Simulating the negotiation</vt:lpstr>
      <vt:lpstr>Interface design. Galleries, paintings and collectors</vt:lpstr>
      <vt:lpstr>Experiments and results</vt:lpstr>
      <vt:lpstr>Experiment with one collector</vt:lpstr>
      <vt:lpstr>Experiment with six collectors</vt:lpstr>
      <vt:lpstr>Analysis and conclusions</vt:lpstr>
      <vt:lpstr>Future work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in netlogo</dc:title>
  <dc:creator>JORDI BONET VALIENTE</dc:creator>
  <cp:lastModifiedBy>Clara Rivadulla Duró</cp:lastModifiedBy>
  <cp:revision>28</cp:revision>
  <dcterms:created xsi:type="dcterms:W3CDTF">2021-12-03T07:00:04Z</dcterms:created>
  <dcterms:modified xsi:type="dcterms:W3CDTF">2021-12-19T08:35:47Z</dcterms:modified>
</cp:coreProperties>
</file>